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1"/>
  </p:notesMasterIdLst>
  <p:sldIdLst>
    <p:sldId id="256" r:id="rId2"/>
    <p:sldId id="271" r:id="rId3"/>
    <p:sldId id="438" r:id="rId4"/>
    <p:sldId id="422" r:id="rId5"/>
    <p:sldId id="423" r:id="rId6"/>
    <p:sldId id="424" r:id="rId7"/>
    <p:sldId id="425" r:id="rId8"/>
    <p:sldId id="426" r:id="rId9"/>
    <p:sldId id="272" r:id="rId10"/>
    <p:sldId id="396" r:id="rId11"/>
    <p:sldId id="344" r:id="rId12"/>
    <p:sldId id="345" r:id="rId13"/>
    <p:sldId id="346" r:id="rId14"/>
    <p:sldId id="273" r:id="rId15"/>
    <p:sldId id="397" r:id="rId16"/>
    <p:sldId id="340" r:id="rId17"/>
    <p:sldId id="341" r:id="rId18"/>
    <p:sldId id="342" r:id="rId19"/>
    <p:sldId id="275" r:id="rId20"/>
    <p:sldId id="337" r:id="rId21"/>
    <p:sldId id="347" r:id="rId22"/>
    <p:sldId id="276" r:id="rId23"/>
    <p:sldId id="289" r:id="rId24"/>
    <p:sldId id="277" r:id="rId25"/>
    <p:sldId id="436" r:id="rId26"/>
    <p:sldId id="439" r:id="rId27"/>
    <p:sldId id="305" r:id="rId28"/>
    <p:sldId id="306" r:id="rId29"/>
    <p:sldId id="363" r:id="rId30"/>
    <p:sldId id="364" r:id="rId31"/>
    <p:sldId id="419" r:id="rId32"/>
    <p:sldId id="420" r:id="rId33"/>
    <p:sldId id="421" r:id="rId34"/>
    <p:sldId id="278" r:id="rId35"/>
    <p:sldId id="338" r:id="rId36"/>
    <p:sldId id="440" r:id="rId37"/>
    <p:sldId id="441" r:id="rId38"/>
    <p:sldId id="257" r:id="rId39"/>
    <p:sldId id="459" r:id="rId40"/>
    <p:sldId id="368" r:id="rId41"/>
    <p:sldId id="369" r:id="rId42"/>
    <p:sldId id="389" r:id="rId43"/>
    <p:sldId id="390" r:id="rId44"/>
    <p:sldId id="391" r:id="rId45"/>
    <p:sldId id="392" r:id="rId46"/>
    <p:sldId id="367" r:id="rId47"/>
    <p:sldId id="366" r:id="rId48"/>
    <p:sldId id="393" r:id="rId49"/>
    <p:sldId id="370" r:id="rId5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24BA-BE69-4CB3-A8FD-D4D12DC8F43E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AD0B7-53CA-4C9B-BC30-7E7321A1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0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24</a:t>
            </a:r>
            <a:r>
              <a:rPr kumimoji="1" lang="ja-JP" altLang="en-US"/>
              <a:t>課　　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楊君の日記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53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名詞＋らしい</a:t>
            </a:r>
            <a:br>
              <a:rPr kumimoji="1" lang="en-US" altLang="ja-JP" dirty="0"/>
            </a:br>
            <a:r>
              <a:rPr lang="ja-JP" altLang="en-US" sz="2200" dirty="0"/>
              <a:t>参考：</a:t>
            </a:r>
            <a:r>
              <a:rPr lang="en-US" altLang="ja-JP" sz="2200" dirty="0"/>
              <a:t>https://language.koolearn.com/20160726/832940.html</a:t>
            </a:r>
            <a:endParaRPr kumimoji="1" lang="ja-JP" altLang="en-US" sz="22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8611" y="1346579"/>
            <a:ext cx="8229600" cy="5436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《</a:t>
            </a:r>
            <a:r>
              <a:rPr lang="zh-CN" altLang="en-US" dirty="0"/>
              <a:t>像样的～、地道的～</a:t>
            </a:r>
            <a:r>
              <a:rPr lang="en-US" altLang="zh-CN" dirty="0"/>
              <a:t>》</a:t>
            </a:r>
            <a:r>
              <a:rPr lang="zh-CN" altLang="en-US" dirty="0"/>
              <a:t>表示某种事物具有其应有的或相应的特征，即外在的印象与内含相符合，还表示令人产生某种感觉之意</a:t>
            </a:r>
            <a:endParaRPr lang="en-US" altLang="zh-CN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5184" y="5805264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子どもらしい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44008" y="5825791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子どもらしくない</a:t>
            </a:r>
          </a:p>
        </p:txBody>
      </p:sp>
      <p:pic>
        <p:nvPicPr>
          <p:cNvPr id="12290" name="Picture 2" descr="C:\Users\akira\Desktop\41d9e9b3e75459ca23a78e1f1d07e47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88161"/>
            <a:ext cx="4500000" cy="294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kira\Desktop\79822044dn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888160"/>
            <a:ext cx="4356000" cy="303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74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122" name="Picture 2" descr="C:\Users\akiratachibana\Desktop\yjimageGKLG4D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" y="6254"/>
            <a:ext cx="4536000" cy="339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kiratachibana\Desktop\389196_393629274086408_498239582_n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01" y="6254"/>
            <a:ext cx="4547927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8101" y="3645024"/>
            <a:ext cx="4347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solidFill>
                  <a:prstClr val="black"/>
                </a:solidFill>
              </a:rPr>
              <a:t>猫らしい行動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44101" y="4725144"/>
            <a:ext cx="4420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solidFill>
                  <a:prstClr val="black"/>
                </a:solidFill>
              </a:rPr>
              <a:t>猫らしくない行動</a:t>
            </a:r>
          </a:p>
        </p:txBody>
      </p:sp>
    </p:spTree>
    <p:extLst>
      <p:ext uri="{BB962C8B-B14F-4D97-AF65-F5344CB8AC3E}">
        <p14:creationId xmlns:p14="http://schemas.microsoft.com/office/powerpoint/2010/main" val="113196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パンダらしいパンダ</a:t>
            </a:r>
          </a:p>
        </p:txBody>
      </p:sp>
      <p:pic>
        <p:nvPicPr>
          <p:cNvPr id="1026" name="Picture 2" descr="C:\Users\akiratachibana\Desktop\panda4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632000" cy="511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13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パンダらしくないパンダ</a:t>
            </a:r>
          </a:p>
        </p:txBody>
      </p:sp>
      <p:pic>
        <p:nvPicPr>
          <p:cNvPr id="4" name="Picture 2" descr="C:\Users\akiratachibana\Desktop\180153074400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7164000" cy="49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42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　</a:t>
            </a:r>
            <a:r>
              <a:rPr lang="ja-JP" altLang="en-US" sz="4000" dirty="0"/>
              <a:t>≪ようだ（第</a:t>
            </a:r>
            <a:r>
              <a:rPr lang="en-US" altLang="ja-JP" sz="4000" dirty="0"/>
              <a:t>22</a:t>
            </a:r>
            <a:r>
              <a:rPr lang="ja-JP" altLang="en-US" sz="4000" dirty="0"/>
              <a:t>課）・みたいだ（会話）≫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/>
              <a:t>動詞　　　　　行く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形容詞　　　美しい　　　＋ようだ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形容動詞　　きれい</a:t>
            </a:r>
            <a:r>
              <a:rPr lang="ja-JP" altLang="en-US" u="sng" dirty="0"/>
              <a:t>な</a:t>
            </a:r>
            <a:r>
              <a:rPr lang="ja-JP" altLang="en-US" dirty="0"/>
              <a:t>　　　</a:t>
            </a:r>
            <a:r>
              <a:rPr lang="ja-JP" altLang="en-US" dirty="0" err="1"/>
              <a:t>ような</a:t>
            </a:r>
            <a:r>
              <a:rPr lang="en-US" altLang="ja-JP" dirty="0"/>
              <a:t>N</a:t>
            </a:r>
          </a:p>
          <a:p>
            <a:pPr marL="0" indent="0">
              <a:buNone/>
            </a:pPr>
            <a:r>
              <a:rPr lang="ja-JP" altLang="en-US" dirty="0"/>
              <a:t>名詞　　　　　人</a:t>
            </a:r>
            <a:r>
              <a:rPr lang="ja-JP" altLang="en-US" u="sng" dirty="0"/>
              <a:t>の</a:t>
            </a:r>
            <a:r>
              <a:rPr lang="ja-JP" altLang="en-US" dirty="0"/>
              <a:t>　　　　　　ように</a:t>
            </a:r>
            <a:r>
              <a:rPr lang="en-US" altLang="ja-JP" dirty="0"/>
              <a:t>V</a:t>
            </a:r>
          </a:p>
          <a:p>
            <a:pPr marL="0" indent="0">
              <a:buNone/>
            </a:pPr>
            <a:r>
              <a:rPr lang="ja-JP" altLang="en-US" dirty="0"/>
              <a:t>　　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動詞　　　　　行く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形容詞　　　美しい　　　＋みたいだ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形容動詞　　きれい　　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名詞　　　　　人　　　　　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1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《</a:t>
            </a:r>
            <a:r>
              <a:rPr kumimoji="1" lang="ja-JP" altLang="en-US" dirty="0"/>
              <a:t>ようだ・みたいだ</a:t>
            </a:r>
            <a:r>
              <a:rPr kumimoji="1" lang="en-US" altLang="ja-JP" dirty="0"/>
              <a:t>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968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dirty="0"/>
              <a:t>①比喩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（就像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一样／宛如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／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似的）</a:t>
            </a:r>
            <a:endParaRPr lang="en-US" altLang="ja-JP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 indent="0">
              <a:buNone/>
            </a:pPr>
            <a:r>
              <a:rPr kumimoji="1" lang="ja-JP" altLang="en-US" dirty="0"/>
              <a:t>あの人は大きくて、まるで山のようだ。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②例示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（像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那样／按照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样）</a:t>
            </a:r>
            <a:endParaRPr lang="en-US" altLang="zh-CN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 indent="0">
              <a:buNone/>
            </a:pPr>
            <a:r>
              <a:rPr lang="ja-JP" altLang="en-US" dirty="0"/>
              <a:t>　　⇒「ようだ」の使い方はない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私は</a:t>
            </a:r>
            <a:r>
              <a:rPr kumimoji="1" lang="ja-JP" altLang="en-US" u="sng" dirty="0"/>
              <a:t>あなたのような人間</a:t>
            </a:r>
            <a:r>
              <a:rPr kumimoji="1" lang="ja-JP" altLang="en-US" dirty="0"/>
              <a:t>（</a:t>
            </a:r>
            <a:r>
              <a:rPr lang="zh-CN" altLang="en-US" dirty="0"/>
              <a:t>像你这样的人</a:t>
            </a:r>
            <a:r>
              <a:rPr lang="ja-JP" altLang="en-US" dirty="0"/>
              <a:t>）</a:t>
            </a:r>
            <a:r>
              <a:rPr kumimoji="1" lang="ja-JP" altLang="en-US" dirty="0"/>
              <a:t>になりたい。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③推測（好像</a:t>
            </a:r>
            <a:r>
              <a:rPr lang="en-US" altLang="ja-JP" dirty="0"/>
              <a:t>…</a:t>
            </a:r>
            <a:r>
              <a:rPr lang="ja-JP" altLang="en-US" dirty="0"/>
              <a:t>／就像</a:t>
            </a:r>
            <a:r>
              <a:rPr lang="en-US" altLang="ja-JP" dirty="0"/>
              <a:t>…</a:t>
            </a:r>
            <a:r>
              <a:rPr lang="ja-JP" altLang="en-US" dirty="0"/>
              <a:t>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⇒ようなＮ、ようにＶの使い方はない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教室から声が聞こえてきます。誰かいるようです。</a:t>
            </a:r>
          </a:p>
        </p:txBody>
      </p:sp>
    </p:spTree>
    <p:extLst>
      <p:ext uri="{BB962C8B-B14F-4D97-AF65-F5344CB8AC3E}">
        <p14:creationId xmlns:p14="http://schemas.microsoft.com/office/powerpoint/2010/main" val="3325784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あの人は、女のようです。</a:t>
            </a:r>
          </a:p>
        </p:txBody>
      </p:sp>
      <p:pic>
        <p:nvPicPr>
          <p:cNvPr id="3074" name="Picture 2" descr="C:\Users\akiratachibana\Desktop\1091654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261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kiratachibana\Desktop\yjimage7G9FWV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924" y="1844824"/>
            <a:ext cx="3267886" cy="38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827584" y="1340768"/>
            <a:ext cx="7848872" cy="48245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9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この猫は、おじさん</a:t>
            </a:r>
            <a:r>
              <a:rPr lang="ja-JP" altLang="en-US" dirty="0"/>
              <a:t>のよう</a:t>
            </a:r>
            <a:r>
              <a:rPr kumimoji="1" lang="ja-JP" altLang="en-US" dirty="0"/>
              <a:t>です。</a:t>
            </a:r>
          </a:p>
        </p:txBody>
      </p:sp>
      <p:pic>
        <p:nvPicPr>
          <p:cNvPr id="1026" name="Picture 2" descr="C:\Users\akiratachibana\Desktop\medium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092000" cy="531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825450" y="476672"/>
            <a:ext cx="7488832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5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どうやら勝（か）ったよう</a:t>
            </a:r>
            <a:r>
              <a:rPr kumimoji="1" lang="ja-JP" altLang="en-US" dirty="0"/>
              <a:t>です。</a:t>
            </a:r>
            <a:br>
              <a:rPr kumimoji="1" lang="en-US" altLang="ja-JP" dirty="0"/>
            </a:br>
            <a:r>
              <a:rPr lang="ja-JP" altLang="en-US" dirty="0"/>
              <a:t>勝つ　赢</a:t>
            </a:r>
            <a:endParaRPr kumimoji="1" lang="ja-JP" altLang="en-US" dirty="0"/>
          </a:p>
        </p:txBody>
      </p:sp>
      <p:pic>
        <p:nvPicPr>
          <p:cNvPr id="2051" name="Picture 3" descr="C:\Users\akiratachibana\Desktop\original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292000" cy="52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 4"/>
          <p:cNvSpPr/>
          <p:nvPr/>
        </p:nvSpPr>
        <p:spPr>
          <a:xfrm>
            <a:off x="755576" y="260648"/>
            <a:ext cx="8028000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7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息（いき）が合（あ）う</a:t>
            </a:r>
            <a:r>
              <a:rPr lang="ja-JP" altLang="en-US" dirty="0"/>
              <a:t>　情投意合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ほめる　　　　　　　　　赞美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いかにも　　　　　　　　的确地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双子（ふたご）　　　　　双胞胎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アボガド　　　　　　　　　牛油果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まぐろ　　　　　　　　　　金枪鱼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近（ちか）づく　　　　　　靠近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746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×</a:t>
            </a:r>
            <a:r>
              <a:rPr kumimoji="1" lang="ja-JP" altLang="en-US" dirty="0"/>
              <a:t>自分で全部判断しなければならない時</a:t>
            </a:r>
          </a:p>
        </p:txBody>
      </p:sp>
      <p:pic>
        <p:nvPicPr>
          <p:cNvPr id="4098" name="Picture 2" descr="C:\Users\akiratachibana\Desktop\yjimageHE1N285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01" y="1378918"/>
            <a:ext cx="4464000" cy="413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-396552" y="5517232"/>
            <a:ext cx="98892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　　</a:t>
            </a:r>
            <a:r>
              <a:rPr lang="en-US" altLang="ja-JP" sz="3200" dirty="0"/>
              <a:t>×</a:t>
            </a:r>
            <a:r>
              <a:rPr lang="ja-JP" altLang="en-US" sz="3200" dirty="0"/>
              <a:t>（医者）あなたは、風邪らしいです。⇒</a:t>
            </a:r>
            <a:r>
              <a:rPr lang="ja-JP" altLang="en-US" sz="2800" dirty="0"/>
              <a:t>責任感がない</a:t>
            </a:r>
            <a:endParaRPr lang="en-US" altLang="ja-JP" sz="2800" dirty="0"/>
          </a:p>
          <a:p>
            <a:r>
              <a:rPr lang="en-US" altLang="ja-JP" sz="3200" dirty="0"/>
              <a:t>     </a:t>
            </a:r>
            <a:r>
              <a:rPr lang="ja-JP" altLang="en-US" sz="3200" dirty="0"/>
              <a:t>○（医者）あなたは、風邪のようです。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507367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 descr="C:\Users\akiratachibana\Documents\9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1432103" y="-963376"/>
            <a:ext cx="3420000" cy="5436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コンテンツ プレースホルダー 4" descr="C:\Users\akiratachibana\Documents\10.jpg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1414102" y="2474624"/>
            <a:ext cx="3168000" cy="514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8313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C:\Users\akiratachibana\Desktop\yjimage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3888000" cy="38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kiratachibana\Desktop\neet_eraso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1" y="188640"/>
            <a:ext cx="4489412" cy="38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467544" y="4221088"/>
            <a:ext cx="3744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solidFill>
                  <a:prstClr val="black"/>
                </a:solidFill>
              </a:rPr>
              <a:t>子どもらしい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27981" y="4221088"/>
            <a:ext cx="4392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solidFill>
                  <a:prstClr val="black"/>
                </a:solidFill>
              </a:rPr>
              <a:t>子どものようだ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467544" y="4221088"/>
            <a:ext cx="3456384" cy="76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4427981" y="4221088"/>
            <a:ext cx="3672411" cy="76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7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err="1"/>
              <a:t>つつ</a:t>
            </a:r>
            <a:r>
              <a:rPr lang="ja-JP" altLang="en-US" dirty="0"/>
              <a:t>ある</a:t>
            </a:r>
            <a:br>
              <a:rPr lang="en-US" altLang="ja-JP" dirty="0"/>
            </a:br>
            <a:r>
              <a:rPr lang="ja-JP" altLang="en-US" sz="1600" dirty="0"/>
              <a:t>参考：</a:t>
            </a:r>
            <a:r>
              <a:rPr lang="en-US" altLang="ja-JP" sz="1600" dirty="0"/>
              <a:t>https://www.xiaohongshu.com/explore/637b7074000000000d02c3d5</a:t>
            </a:r>
            <a:endParaRPr kumimoji="1" lang="ja-JP" altLang="en-US" sz="1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sz="3900" dirty="0"/>
              <a:t>V</a:t>
            </a:r>
            <a:r>
              <a:rPr lang="ja-JP" altLang="ja-JP" sz="3900" strike="dblStrike" dirty="0"/>
              <a:t>ます</a:t>
            </a:r>
            <a:r>
              <a:rPr lang="ja-JP" altLang="ja-JP" sz="3900" dirty="0" err="1"/>
              <a:t>つつ</a:t>
            </a:r>
            <a:r>
              <a:rPr lang="ja-JP" altLang="ja-JP" sz="3900" dirty="0"/>
              <a:t>ある</a:t>
            </a:r>
            <a:r>
              <a:rPr lang="ja-JP" altLang="en-US" sz="3900" dirty="0"/>
              <a:t>　</a:t>
            </a:r>
            <a:r>
              <a:rPr lang="en-US" altLang="ja-JP" sz="3900" dirty="0"/>
              <a:t>【</a:t>
            </a:r>
            <a:r>
              <a:rPr lang="zh-CN" altLang="en-US" sz="3900" dirty="0"/>
              <a:t>正在</a:t>
            </a:r>
            <a:r>
              <a:rPr lang="en-US" altLang="zh-CN" sz="3900" dirty="0"/>
              <a:t>…</a:t>
            </a:r>
            <a:r>
              <a:rPr lang="zh-CN" altLang="en-US" sz="3900" dirty="0"/>
              <a:t>之中</a:t>
            </a:r>
            <a:r>
              <a:rPr lang="ja-JP" altLang="en-US" sz="3900" dirty="0" err="1"/>
              <a:t>、</a:t>
            </a:r>
            <a:r>
              <a:rPr lang="zh-CN" altLang="en-US" sz="3900" dirty="0"/>
              <a:t>正在不断地</a:t>
            </a:r>
            <a:r>
              <a:rPr lang="en-US" altLang="zh-CN" sz="3900" dirty="0"/>
              <a:t>…</a:t>
            </a:r>
            <a:r>
              <a:rPr lang="en-US" altLang="ja-JP" sz="3900" dirty="0"/>
              <a:t>】</a:t>
            </a:r>
          </a:p>
          <a:p>
            <a:pPr marL="0" indent="0">
              <a:buNone/>
            </a:pPr>
            <a:r>
              <a:rPr lang="zh-CN" altLang="en-US" sz="3900" dirty="0"/>
              <a:t>表示某个动作正在进行中</a:t>
            </a:r>
            <a:r>
              <a:rPr lang="ja-JP" altLang="en-US" sz="3900" dirty="0" err="1"/>
              <a:t>、</a:t>
            </a:r>
            <a:r>
              <a:rPr lang="zh-CN" altLang="en-US" sz="3900" dirty="0"/>
              <a:t>或者某个变化在不断发展。</a:t>
            </a:r>
            <a:endParaRPr lang="en-US" altLang="ja-JP" sz="3900" dirty="0"/>
          </a:p>
          <a:p>
            <a:pPr marL="0" indent="0">
              <a:buNone/>
            </a:pPr>
            <a:r>
              <a:rPr lang="ja-JP" altLang="en-US" sz="3900" dirty="0"/>
              <a:t>変化動詞＋つつある　</a:t>
            </a:r>
            <a:endParaRPr lang="en-US" altLang="ja-JP" sz="3900" dirty="0"/>
          </a:p>
          <a:p>
            <a:pPr marL="0" indent="0">
              <a:buNone/>
            </a:pPr>
            <a:r>
              <a:rPr lang="ja-JP" altLang="en-US" sz="3900" dirty="0"/>
              <a:t>⇒　変化（へんか）の途中（とちゅう）</a:t>
            </a:r>
            <a:endParaRPr lang="en-US" altLang="ja-JP" sz="3900" dirty="0"/>
          </a:p>
          <a:p>
            <a:pPr marL="0" indent="0">
              <a:buNone/>
            </a:pPr>
            <a:r>
              <a:rPr lang="ja-JP" altLang="en-US" sz="3900" dirty="0"/>
              <a:t>　</a:t>
            </a:r>
            <a:endParaRPr lang="en-US" altLang="ja-JP" sz="3900" dirty="0"/>
          </a:p>
          <a:p>
            <a:pPr marL="0" indent="0">
              <a:buNone/>
            </a:pPr>
            <a:r>
              <a:rPr lang="ja-JP" altLang="en-US" sz="3900" dirty="0"/>
              <a:t>　町の人口はだんだん増えつつある。</a:t>
            </a:r>
            <a:endParaRPr lang="en-US" altLang="ja-JP" sz="3900" dirty="0"/>
          </a:p>
          <a:p>
            <a:pPr marL="0" indent="0">
              <a:buNone/>
            </a:pPr>
            <a:r>
              <a:rPr lang="ja-JP" altLang="en-US" sz="3900" dirty="0"/>
              <a:t>≒町の人口はだんだん増えている。</a:t>
            </a:r>
            <a:endParaRPr lang="en-US" altLang="ja-JP" sz="3900" dirty="0"/>
          </a:p>
          <a:p>
            <a:pPr marL="0" indent="0">
              <a:buNone/>
            </a:pPr>
            <a:r>
              <a:rPr lang="ja-JP" altLang="en-US" sz="3900" dirty="0"/>
              <a:t>　</a:t>
            </a:r>
            <a:endParaRPr lang="en-US" altLang="ja-JP" dirty="0"/>
          </a:p>
          <a:p>
            <a:pPr marL="0" indent="0">
              <a:buNone/>
            </a:pPr>
            <a:r>
              <a:rPr lang="ja-JP" altLang="ja-JP" dirty="0"/>
              <a:t>　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5009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dirty="0"/>
              <a:t>・瞬間動詞＋つつある　⇒　変化の途中　</a:t>
            </a:r>
          </a:p>
          <a:p>
            <a:pPr marL="0" indent="0">
              <a:buNone/>
            </a:pPr>
            <a:r>
              <a:rPr lang="ja-JP" altLang="en-US" dirty="0"/>
              <a:t>　　　　　　　　　　　　　　　　　</a:t>
            </a:r>
            <a:r>
              <a:rPr lang="en-US" altLang="ja-JP" dirty="0"/>
              <a:t>ex.</a:t>
            </a:r>
            <a:r>
              <a:rPr lang="ja-JP" altLang="en-US" dirty="0"/>
              <a:t>死につつある</a:t>
            </a:r>
          </a:p>
          <a:p>
            <a:pPr marL="0" indent="0">
              <a:buNone/>
            </a:pPr>
            <a:r>
              <a:rPr lang="ja-JP" altLang="en-US" dirty="0"/>
              <a:t>・瞬間動詞＋</a:t>
            </a:r>
            <a:r>
              <a:rPr lang="ja-JP" altLang="en-US" dirty="0" err="1"/>
              <a:t>て</a:t>
            </a:r>
            <a:r>
              <a:rPr lang="ja-JP" altLang="en-US" dirty="0"/>
              <a:t>いる　　⇒　結果の状態  </a:t>
            </a:r>
          </a:p>
          <a:p>
            <a:pPr marL="0" indent="0">
              <a:buNone/>
            </a:pPr>
            <a:r>
              <a:rPr lang="ja-JP" altLang="en-US" dirty="0"/>
              <a:t>　　　　　　　　　　　　　　　　　</a:t>
            </a:r>
            <a:r>
              <a:rPr lang="en-US" altLang="ja-JP" dirty="0"/>
              <a:t>ex.</a:t>
            </a:r>
            <a:r>
              <a:rPr lang="ja-JP" altLang="en-US" dirty="0"/>
              <a:t>死んでいる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《</a:t>
            </a:r>
            <a:r>
              <a:rPr lang="ja-JP" altLang="en-US" dirty="0"/>
              <a:t>瞬間動詞</a:t>
            </a:r>
            <a:r>
              <a:rPr lang="en-US" altLang="ja-JP" dirty="0"/>
              <a:t>》</a:t>
            </a:r>
          </a:p>
          <a:p>
            <a:pPr marL="0" indent="0">
              <a:buNone/>
            </a:pPr>
            <a:r>
              <a:rPr lang="ja-JP" altLang="en-US" dirty="0"/>
              <a:t>開く、閉まる、始める、始まる、終わる、決まる、（電気が）つく、置く、届く、着る、知る、（車が）止まる、消える、壊れる、落ちる、散る、立つ、倒れる、死ぬ・・・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807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春になって、池の氷が溶けつつある。</a:t>
            </a:r>
            <a:br>
              <a:rPr lang="ja-JP" altLang="en-US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899592" y="3645024"/>
            <a:ext cx="727280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899592" y="4437112"/>
            <a:ext cx="316835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4067944" y="2996952"/>
            <a:ext cx="936104" cy="14401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004048" y="2996952"/>
            <a:ext cx="316835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1331640" y="4221088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溶けていない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436096" y="2735342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溶けている</a:t>
            </a:r>
          </a:p>
        </p:txBody>
      </p:sp>
      <p:sp>
        <p:nvSpPr>
          <p:cNvPr id="16" name="スマイル 15"/>
          <p:cNvSpPr/>
          <p:nvPr/>
        </p:nvSpPr>
        <p:spPr>
          <a:xfrm>
            <a:off x="4323648" y="3393024"/>
            <a:ext cx="468000" cy="5040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下矢印 16"/>
          <p:cNvSpPr/>
          <p:nvPr/>
        </p:nvSpPr>
        <p:spPr>
          <a:xfrm>
            <a:off x="4323648" y="399349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404124" y="5157192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溶けつつある</a:t>
            </a:r>
          </a:p>
        </p:txBody>
      </p:sp>
    </p:spTree>
    <p:extLst>
      <p:ext uri="{BB962C8B-B14F-4D97-AF65-F5344CB8AC3E}">
        <p14:creationId xmlns:p14="http://schemas.microsoft.com/office/powerpoint/2010/main" val="1063858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◎抽象的な変化（書き言葉）</a:t>
            </a:r>
            <a:br>
              <a:rPr kumimoji="1" lang="en-US" altLang="ja-JP" dirty="0"/>
            </a:br>
            <a:r>
              <a:rPr lang="ja-JP" altLang="en-US" dirty="0"/>
              <a:t>△動作動詞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◎離婚はそれほど大きなことではなくなりつつ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ある。　</a:t>
            </a:r>
            <a:r>
              <a:rPr lang="zh-CN" altLang="en-US" dirty="0"/>
              <a:t>离婚变得越来越不是一件大事了。</a:t>
            </a:r>
            <a:endParaRPr lang="en-US" altLang="zh-CN" dirty="0"/>
          </a:p>
          <a:p>
            <a:pPr marL="0" indent="0">
              <a:buNone/>
            </a:pPr>
            <a:r>
              <a:rPr kumimoji="1" lang="ja-JP" altLang="en-US" dirty="0"/>
              <a:t>私は今、本を</a:t>
            </a:r>
            <a:r>
              <a:rPr kumimoji="1" lang="en-US" altLang="ja-JP" dirty="0"/>
              <a:t>(</a:t>
            </a:r>
            <a:r>
              <a:rPr kumimoji="1" lang="ja-JP" altLang="en-US" dirty="0"/>
              <a:t>〇読んでいる／</a:t>
            </a:r>
            <a:r>
              <a:rPr kumimoji="1" lang="en-US" altLang="ja-JP" dirty="0"/>
              <a:t>×</a:t>
            </a:r>
            <a:r>
              <a:rPr kumimoji="1" lang="ja-JP" altLang="en-US" dirty="0"/>
              <a:t>読みつつある</a:t>
            </a:r>
            <a:r>
              <a:rPr kumimoji="1" lang="en-US" altLang="ja-JP" dirty="0"/>
              <a:t>)</a:t>
            </a:r>
            <a:r>
              <a:rPr kumimoji="1" lang="ja-JP" altLang="en-US" dirty="0" err="1"/>
              <a:t>。</a:t>
            </a:r>
            <a:endParaRPr kumimoji="1" lang="ja-JP" altLang="en-US" dirty="0"/>
          </a:p>
        </p:txBody>
      </p:sp>
      <p:pic>
        <p:nvPicPr>
          <p:cNvPr id="1026" name="Picture 2" descr="C:\Users\akira\Desktop\shutterstock_1696451482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56992"/>
            <a:ext cx="5040000" cy="33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27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C001F-F778-B26F-15BA-5419103A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常用搭配</a:t>
            </a:r>
            <a:br>
              <a:rPr lang="en-US" altLang="zh-CN" dirty="0"/>
            </a:br>
            <a:r>
              <a:rPr lang="ja-JP" altLang="en-US" sz="1200" dirty="0"/>
              <a:t>参考：</a:t>
            </a:r>
            <a:r>
              <a:rPr lang="en-US" altLang="zh-CN" sz="1200" dirty="0"/>
              <a:t>https://nani-blog.com/jlpt-grammar-tsutsuaru/</a:t>
            </a:r>
            <a:endParaRPr kumimoji="1" lang="ja-JP" altLang="en-US" sz="12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88B33D-9631-3ADC-CA63-08BEBC479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だんだん～つつある　</a:t>
            </a:r>
            <a:r>
              <a:rPr kumimoji="1" lang="zh-CN" altLang="en-US" dirty="0"/>
              <a:t>逐渐地</a:t>
            </a:r>
            <a:endParaRPr lang="en-US" altLang="zh-CN" dirty="0"/>
          </a:p>
          <a:p>
            <a:pPr marL="0" indent="0">
              <a:buNone/>
            </a:pPr>
            <a:r>
              <a:rPr kumimoji="1" lang="ja-JP" altLang="en-US" dirty="0"/>
              <a:t>少しづつ～つつある　</a:t>
            </a:r>
            <a:r>
              <a:rPr kumimoji="1" lang="zh-CN" altLang="en-US" dirty="0"/>
              <a:t>一点一点地</a:t>
            </a:r>
            <a:endParaRPr kumimoji="1" lang="en-US" altLang="zh-CN" dirty="0"/>
          </a:p>
          <a:p>
            <a:pPr marL="0" indent="0">
              <a:buNone/>
            </a:pPr>
            <a:r>
              <a:rPr lang="ja-JP" altLang="en-US" dirty="0"/>
              <a:t>次第（しだい）に</a:t>
            </a:r>
            <a:r>
              <a:rPr kumimoji="1" lang="ja-JP" altLang="en-US" dirty="0"/>
              <a:t>～つつある　</a:t>
            </a:r>
            <a:r>
              <a:rPr lang="zh-CN" altLang="en-US" dirty="0"/>
              <a:t>逐步地</a:t>
            </a:r>
            <a:endParaRPr lang="en-US" altLang="zh-CN" dirty="0"/>
          </a:p>
          <a:p>
            <a:pPr marL="0" indent="0">
              <a:buNone/>
            </a:pPr>
            <a:r>
              <a:rPr kumimoji="1" lang="ja-JP" altLang="en-US" dirty="0"/>
              <a:t>徐々（じょじょ）に～つつある　</a:t>
            </a:r>
            <a:r>
              <a:rPr kumimoji="1" lang="zh-CN" altLang="en-US" dirty="0"/>
              <a:t>渐渐地</a:t>
            </a:r>
            <a:endParaRPr kumimoji="1" lang="en-US" altLang="zh-CN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6A80A5B-440C-05F6-0FF2-39B6E7F72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62" y="3864231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42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ビルが、崩れつつある</a:t>
            </a:r>
            <a:r>
              <a:rPr lang="ja-JP" altLang="en-US" dirty="0"/>
              <a:t>。　</a:t>
            </a:r>
            <a:br>
              <a:rPr lang="en-US" altLang="ja-JP" dirty="0"/>
            </a:br>
            <a:r>
              <a:rPr lang="ja-JP" altLang="en-US" dirty="0"/>
              <a:t>崩（くず）れる　倒塌　</a:t>
            </a:r>
            <a:endParaRPr kumimoji="1" lang="ja-JP" altLang="en-US" dirty="0"/>
          </a:p>
        </p:txBody>
      </p:sp>
      <p:pic>
        <p:nvPicPr>
          <p:cNvPr id="6146" name="Picture 2" descr="C:\Users\akiratachibana\Desktop\original (2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840000" cy="51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2"/>
          <p:cNvSpPr/>
          <p:nvPr/>
        </p:nvSpPr>
        <p:spPr>
          <a:xfrm>
            <a:off x="1979712" y="188640"/>
            <a:ext cx="532859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91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ビルが、崩れている。</a:t>
            </a:r>
          </a:p>
        </p:txBody>
      </p:sp>
      <p:pic>
        <p:nvPicPr>
          <p:cNvPr id="7170" name="Picture 2" descr="C:\Users\akiratachibana\Desktop\ダウンロード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7848000" cy="50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1835696" y="404664"/>
            <a:ext cx="547260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9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猫は、眠りつつある。　</a:t>
            </a:r>
            <a:br>
              <a:rPr kumimoji="1" lang="en-US" altLang="ja-JP" dirty="0"/>
            </a:br>
            <a:r>
              <a:rPr kumimoji="1" lang="ja-JP" altLang="en-US" dirty="0"/>
              <a:t>眠（ねむ）る　</a:t>
            </a:r>
            <a:r>
              <a:rPr kumimoji="1" lang="zh-CN" altLang="en-US" dirty="0"/>
              <a:t>睡着</a:t>
            </a:r>
            <a:endParaRPr kumimoji="1" lang="ja-JP" altLang="en-US" dirty="0"/>
          </a:p>
        </p:txBody>
      </p:sp>
      <p:pic>
        <p:nvPicPr>
          <p:cNvPr id="1026" name="Picture 2" descr="C:\Users\akira\Desktop\neko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6984000" cy="52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2195736" y="188640"/>
            <a:ext cx="460851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76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94FED-1EC4-6611-1CCE-CE3E7927E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07F641-44AA-2ADB-1E28-8239AA8F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このケーキはおいしそうだ／おいしいようだ／おいしいらしい　  やや</a:t>
            </a:r>
            <a:r>
              <a:rPr kumimoji="1" lang="zh-CN" altLang="en-US" dirty="0"/>
              <a:t> 稍微</a:t>
            </a:r>
            <a:br>
              <a:rPr kumimoji="1" lang="en-US" altLang="ja-JP" dirty="0"/>
            </a:br>
            <a:r>
              <a:rPr kumimoji="1" lang="ja-JP" altLang="en-US" sz="1200" dirty="0"/>
              <a:t>参考：</a:t>
            </a:r>
            <a:r>
              <a:rPr kumimoji="1" lang="en-US" altLang="ja-JP" sz="1200" dirty="0"/>
              <a:t>https://www.jpf.go.jp/j/project/japanese/teach/tsushin/grammar/201012.html</a:t>
            </a:r>
            <a:endParaRPr kumimoji="1" lang="ja-JP" altLang="en-US" sz="1200" dirty="0"/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18472D6D-B9A7-790D-4CEF-769BA99CB3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476987"/>
              </p:ext>
            </p:extLst>
          </p:nvPr>
        </p:nvGraphicFramePr>
        <p:xfrm>
          <a:off x="457200" y="1600200"/>
          <a:ext cx="8229600" cy="49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664">
                  <a:extLst>
                    <a:ext uri="{9D8B030D-6E8A-4147-A177-3AD203B41FA5}">
                      <a16:colId xmlns:a16="http://schemas.microsoft.com/office/drawing/2014/main" val="1943144271"/>
                    </a:ext>
                  </a:extLst>
                </a:gridCol>
                <a:gridCol w="2595736">
                  <a:extLst>
                    <a:ext uri="{9D8B030D-6E8A-4147-A177-3AD203B41FA5}">
                      <a16:colId xmlns:a16="http://schemas.microsoft.com/office/drawing/2014/main" val="327062336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757299614"/>
                    </a:ext>
                  </a:extLst>
                </a:gridCol>
              </a:tblGrid>
              <a:tr h="1233000">
                <a:tc>
                  <a:txBody>
                    <a:bodyPr/>
                    <a:lstStyle/>
                    <a:p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情報取得時の状況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関心の程度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93876"/>
                  </a:ext>
                </a:extLst>
              </a:tr>
              <a:tr h="1233000"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そうだ</a:t>
                      </a:r>
                      <a:r>
                        <a:rPr kumimoji="1" lang="en-US" altLang="ja-JP" sz="2800" dirty="0"/>
                        <a:t>(</a:t>
                      </a:r>
                      <a:r>
                        <a:rPr kumimoji="1" lang="ja-JP" altLang="en-US" sz="2800" dirty="0"/>
                        <a:t>看起来</a:t>
                      </a:r>
                      <a:r>
                        <a:rPr kumimoji="1" lang="en-US" altLang="ja-JP" sz="2800"/>
                        <a:t>)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直接的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関心大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862297"/>
                  </a:ext>
                </a:extLst>
              </a:tr>
              <a:tr h="1233000"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ようだ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直接的・間接的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関心やや大・中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942193"/>
                  </a:ext>
                </a:extLst>
              </a:tr>
              <a:tr h="1233000"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らしい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やや間接的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関心中・やや小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79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52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猫は、眠っている。</a:t>
            </a:r>
          </a:p>
        </p:txBody>
      </p:sp>
      <p:pic>
        <p:nvPicPr>
          <p:cNvPr id="2050" name="Picture 2" descr="C:\Users\akira\Desktop\gif-5-1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44000" cy="4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2195736" y="332656"/>
            <a:ext cx="468052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10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我变得越来越健康。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健康（けんこう）になりつつある。</a:t>
            </a:r>
            <a:endParaRPr kumimoji="1" lang="ja-JP" altLang="en-US" dirty="0"/>
          </a:p>
        </p:txBody>
      </p:sp>
      <p:pic>
        <p:nvPicPr>
          <p:cNvPr id="1026" name="Picture 2" descr="C:\Users\akira\Desktop\8019253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8136000" cy="41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395536" y="1484784"/>
            <a:ext cx="561662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79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秋天会渐渐变得凉爽。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秋（あき）は涼（すず）しくなりつつある。</a:t>
            </a:r>
            <a:endParaRPr kumimoji="1" lang="ja-JP" altLang="en-US" dirty="0"/>
          </a:p>
        </p:txBody>
      </p:sp>
      <p:pic>
        <p:nvPicPr>
          <p:cNvPr id="2050" name="Picture 2" descr="C:\Users\akira\Desktop\195648238_6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348880"/>
            <a:ext cx="2880000" cy="431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556792"/>
            <a:ext cx="662473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421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她在转变，在进步。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彼女（かのじょ）は変（か）わりつつあり，進歩（しんぽ）しつつある．</a:t>
            </a:r>
            <a:endParaRPr kumimoji="1" lang="ja-JP" altLang="en-US" dirty="0"/>
          </a:p>
        </p:txBody>
      </p:sp>
      <p:pic>
        <p:nvPicPr>
          <p:cNvPr id="3074" name="Picture 2" descr="C:\Users\akira\Desktop\800_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11200"/>
            <a:ext cx="5724000" cy="38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395536" y="1484784"/>
            <a:ext cx="8496944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81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比（くら）べる</a:t>
            </a:r>
            <a:r>
              <a:rPr lang="ja-JP" altLang="en-US" dirty="0"/>
              <a:t>　相比　　　　成長（せいちょう）する　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伸（の）びる　上来　　　　　通知（つうち）　　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事務所（じむしょ）　办事处　</a:t>
            </a:r>
            <a:r>
              <a:rPr kumimoji="1" lang="ja-JP" altLang="en-US" dirty="0"/>
              <a:t>報告（ほうこく）</a:t>
            </a:r>
            <a:r>
              <a:rPr lang="ja-JP" altLang="en-US" dirty="0"/>
              <a:t>する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体力（たいりょく）　　　　　　</a:t>
            </a:r>
            <a:r>
              <a:rPr kumimoji="1" lang="ja-JP" altLang="en-US" dirty="0"/>
              <a:t>正常（せいじょう）だ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お宅（たく）　府　　　　　　　お住（す）まい　房子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人情（にんじょう）</a:t>
            </a:r>
            <a:r>
              <a:rPr lang="ja-JP" altLang="en-US" dirty="0"/>
              <a:t>　　　　　　消（き）える　消失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演奏（えんそう）</a:t>
            </a:r>
          </a:p>
        </p:txBody>
      </p:sp>
    </p:spTree>
    <p:extLst>
      <p:ext uri="{BB962C8B-B14F-4D97-AF65-F5344CB8AC3E}">
        <p14:creationId xmlns:p14="http://schemas.microsoft.com/office/powerpoint/2010/main" val="3363175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 descr="C:\Users\akiratachibana\Documents\4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188640"/>
            <a:ext cx="6192000" cy="604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88553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25</a:t>
            </a:r>
            <a:r>
              <a:rPr kumimoji="1" lang="ja-JP" altLang="en-US" dirty="0"/>
              <a:t>課　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餃子作り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2915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宿題（～</a:t>
            </a:r>
            <a:r>
              <a:rPr lang="en-US" altLang="ja-JP" dirty="0"/>
              <a:t>9</a:t>
            </a:r>
            <a:r>
              <a:rPr lang="ja-JP" altLang="en-US" dirty="0"/>
              <a:t>月</a:t>
            </a:r>
            <a:r>
              <a:rPr lang="en-US" altLang="ja-JP" dirty="0"/>
              <a:t>27</a:t>
            </a:r>
            <a:r>
              <a:rPr lang="ja-JP" altLang="en-US" dirty="0"/>
              <a:t>日　２３：５９）</a:t>
            </a:r>
            <a:br>
              <a:rPr lang="en-US" altLang="ja-JP" dirty="0"/>
            </a:br>
            <a:r>
              <a:rPr lang="ja-JP" altLang="en-US" dirty="0"/>
              <a:t>学堂に提出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第</a:t>
            </a:r>
            <a:r>
              <a:rPr lang="en-US" altLang="ja-JP" dirty="0"/>
              <a:t>25</a:t>
            </a:r>
            <a:r>
              <a:rPr lang="ja-JP" altLang="en-US" dirty="0"/>
              <a:t>課・本文の内容を</a:t>
            </a:r>
            <a:r>
              <a:rPr lang="en-US" altLang="ja-JP" dirty="0"/>
              <a:t>90</a:t>
            </a:r>
            <a:r>
              <a:rPr lang="ja-JP" altLang="en-US" dirty="0"/>
              <a:t>字以内で要約（ようやく）してください。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要約：文摘、摘要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kumimoji="1" lang="en-US" altLang="ja-JP" u="sng" dirty="0"/>
              <a:t>word</a:t>
            </a:r>
            <a:r>
              <a:rPr kumimoji="1" lang="ja-JP" altLang="en-US" dirty="0" err="1"/>
              <a:t>で提</a:t>
            </a:r>
            <a:r>
              <a:rPr kumimoji="1" lang="ja-JP" altLang="en-US" dirty="0"/>
              <a:t>出！（</a:t>
            </a:r>
            <a:r>
              <a:rPr kumimoji="1" lang="en-US" altLang="ja-JP" dirty="0"/>
              <a:t>word</a:t>
            </a:r>
            <a:r>
              <a:rPr kumimoji="1" lang="ja-JP" altLang="en-US" dirty="0"/>
              <a:t>以外は見ません！）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・題名は学籍番号・名前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・提出すれば</a:t>
            </a:r>
            <a:r>
              <a:rPr kumimoji="1" lang="en-US" altLang="ja-JP" dirty="0"/>
              <a:t>OK</a:t>
            </a:r>
            <a:r>
              <a:rPr kumimoji="1" lang="ja-JP" altLang="en-US"/>
              <a:t>です～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7856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Ｖ（連体形）こと</a:t>
            </a:r>
            <a:r>
              <a:rPr kumimoji="1" lang="ja-JP" altLang="en-US" dirty="0"/>
              <a:t>になる／ことにする</a:t>
            </a:r>
            <a:br>
              <a:rPr kumimoji="1" lang="en-US" altLang="ja-JP" dirty="0"/>
            </a:br>
            <a:r>
              <a:rPr kumimoji="1" lang="ja-JP" altLang="en-US" sz="1200" dirty="0"/>
              <a:t>参考：</a:t>
            </a:r>
            <a:r>
              <a:rPr kumimoji="1" lang="en-US" altLang="ja-JP" sz="1200" dirty="0"/>
              <a:t>https://www.sigure.tw/learn-japanese/grammar/n4/41.php</a:t>
            </a:r>
            <a:endParaRPr kumimoji="1" lang="ja-JP" altLang="en-US" sz="12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93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動詞　行く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　　行かない　　</a:t>
            </a:r>
            <a:r>
              <a:rPr kumimoji="1" lang="ja-JP" altLang="en-US" dirty="0"/>
              <a:t>＋ことになる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⇒ことに決まる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zh-CN" altLang="en-US" dirty="0"/>
              <a:t>表示与自己意志无关的组织的决定，或者表示自然变化的结果</a:t>
            </a:r>
            <a:r>
              <a:rPr lang="ja-JP" altLang="en-US" dirty="0"/>
              <a:t>，</a:t>
            </a:r>
            <a:r>
              <a:rPr lang="zh-TW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大多用在個人意志無法改變的結果上</a:t>
            </a:r>
            <a:endParaRPr kumimoji="1"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ja-JP" altLang="en-US" dirty="0"/>
              <a:t>動詞　行く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　行かない　　＋ことにする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⇒ことに決める（自分の意志）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zh-CN" altLang="en-US" dirty="0"/>
              <a:t>表示由自己的意志决定的</a:t>
            </a:r>
            <a:endParaRPr lang="ja-JP" altLang="en-US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10849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1A94C-AB50-C55C-DAE1-30549CC6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36000"/>
          </a:xfrm>
        </p:spPr>
        <p:txBody>
          <a:bodyPr>
            <a:noAutofit/>
          </a:bodyPr>
          <a:lstStyle/>
          <a:p>
            <a:r>
              <a:rPr kumimoji="1" lang="ja-JP" altLang="en-US" sz="3200" dirty="0"/>
              <a:t>会社の忘年会で出し物をやることになった。</a:t>
            </a:r>
            <a:br>
              <a:rPr kumimoji="1" lang="en-US" altLang="ja-JP" sz="3200" dirty="0"/>
            </a:br>
            <a:r>
              <a:rPr kumimoji="1" lang="en-US" altLang="ja-JP" sz="3200" dirty="0"/>
              <a:t> </a:t>
            </a:r>
            <a:r>
              <a:rPr kumimoji="1" lang="ja-JP" altLang="en-US" sz="3200" dirty="0"/>
              <a:t>→上司から命令された　     　　</a:t>
            </a:r>
            <a:br>
              <a:rPr kumimoji="1" lang="en-US" altLang="ja-JP" sz="3200" dirty="0"/>
            </a:br>
            <a:r>
              <a:rPr kumimoji="1" lang="ja-JP" altLang="en-US" sz="3200" dirty="0"/>
              <a:t>会社の忘年会で出し物をやることにした。</a:t>
            </a:r>
            <a:br>
              <a:rPr kumimoji="1" lang="en-US" altLang="ja-JP" sz="3200" dirty="0"/>
            </a:br>
            <a:r>
              <a:rPr kumimoji="1" lang="ja-JP" altLang="en-US" sz="3200" dirty="0"/>
              <a:t>→自分の決定　　　　　　出し物　</a:t>
            </a:r>
            <a:r>
              <a:rPr kumimoji="1" lang="zh-CN" altLang="en-US" sz="3200" dirty="0"/>
              <a:t>节目</a:t>
            </a:r>
            <a:endParaRPr kumimoji="1" lang="ja-JP" altLang="en-US" sz="32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499C17D-A971-AB92-77B3-A0BC9006C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0" y="2301720"/>
            <a:ext cx="7668000" cy="4308681"/>
          </a:xfrm>
        </p:spPr>
      </p:pic>
    </p:spTree>
    <p:extLst>
      <p:ext uri="{BB962C8B-B14F-4D97-AF65-F5344CB8AC3E}">
        <p14:creationId xmlns:p14="http://schemas.microsoft.com/office/powerpoint/2010/main" val="127818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那个朋友好像要离婚。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その友達は離婚（りこん）するらしい。</a:t>
            </a:r>
            <a:endParaRPr kumimoji="1" lang="ja-JP" altLang="en-US" dirty="0"/>
          </a:p>
        </p:txBody>
      </p:sp>
      <p:pic>
        <p:nvPicPr>
          <p:cNvPr id="8194" name="Picture 2" descr="C:\Users\akira\Desktop\e5d67599bbb698e0cb7ec7a0713419e2_64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5056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 4"/>
          <p:cNvSpPr/>
          <p:nvPr/>
        </p:nvSpPr>
        <p:spPr>
          <a:xfrm>
            <a:off x="539552" y="1617368"/>
            <a:ext cx="645604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000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アメリカに転勤する（ことになりました／ことにしました）。　転勤　</a:t>
            </a:r>
            <a:r>
              <a:rPr kumimoji="1" lang="zh-CN" altLang="en-US" dirty="0"/>
              <a:t>调动工作</a:t>
            </a:r>
            <a:endParaRPr kumimoji="1" lang="ja-JP" altLang="en-US" dirty="0"/>
          </a:p>
        </p:txBody>
      </p:sp>
      <p:pic>
        <p:nvPicPr>
          <p:cNvPr id="1026" name="Picture 2" descr="C:\Users\akiratachibana\Desktop\original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27"/>
            <a:ext cx="8172000" cy="45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>
            <a:off x="5076056" y="332656"/>
            <a:ext cx="3456384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36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私は、明日から日本語を勉強する（ことになりました／ことにしました）。</a:t>
            </a:r>
          </a:p>
        </p:txBody>
      </p:sp>
      <p:pic>
        <p:nvPicPr>
          <p:cNvPr id="1026" name="Picture 2" descr="C:\Users\akira\Desktop\180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552000" cy="52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>
            <a:off x="4644008" y="980728"/>
            <a:ext cx="302433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19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这样下去会辍学吧。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このままでは学校をやめることになるでしょう。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09816" y="1628800"/>
            <a:ext cx="784244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 descr="C:\Users\akira\Desktop\170804second_bron_child-w9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63"/>
            <a:ext cx="6768000" cy="416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6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你住在这间屋。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あなたはこの部屋（へや）に住（す）むことになる。</a:t>
            </a:r>
            <a:endParaRPr kumimoji="1" lang="ja-JP" altLang="en-US" dirty="0"/>
          </a:p>
        </p:txBody>
      </p:sp>
      <p:pic>
        <p:nvPicPr>
          <p:cNvPr id="2050" name="Picture 2" descr="C:\Users\akira\Desktop\https3A2F2Fimgix-proxy.n8s.jp2FDSXMZO9148707008092015000001-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04" y="2492896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395536" y="1556792"/>
            <a:ext cx="849694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04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想再次拜托您。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改（あらた）</a:t>
            </a:r>
            <a:r>
              <a:rPr lang="ja-JP" altLang="en-US" dirty="0" err="1"/>
              <a:t>めて</a:t>
            </a:r>
            <a:r>
              <a:rPr lang="ja-JP" altLang="en-US" dirty="0"/>
              <a:t>お願（ねが）いすることにします。</a:t>
            </a:r>
            <a:endParaRPr kumimoji="1" lang="ja-JP" altLang="en-US" dirty="0"/>
          </a:p>
        </p:txBody>
      </p:sp>
      <p:pic>
        <p:nvPicPr>
          <p:cNvPr id="3074" name="Picture 2" descr="C:\Users\akira\Desktop\593307bd-f67f-42a7-a22b-85e943c8f4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48880"/>
            <a:ext cx="6192000" cy="4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395536" y="1484784"/>
            <a:ext cx="842493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54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决定买相机。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カメラを買（か）うことにした。</a:t>
            </a:r>
            <a:endParaRPr kumimoji="1" lang="ja-JP" altLang="en-US" dirty="0"/>
          </a:p>
        </p:txBody>
      </p:sp>
      <p:pic>
        <p:nvPicPr>
          <p:cNvPr id="4098" name="Picture 2" descr="C:\Users\akira\Desktop\SLR_14757379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9385"/>
            <a:ext cx="6480000" cy="431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556792"/>
            <a:ext cx="511256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928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注意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動詞　行った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　行かなかった　＋ことにする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⇒</a:t>
            </a:r>
            <a:r>
              <a:rPr lang="zh-CN" altLang="en-US" dirty="0"/>
              <a:t>做与事实相反的行为</a:t>
            </a:r>
            <a:endParaRPr lang="en-US" altLang="zh-CN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・営業へ行ったことにして、喫茶店で休んだ。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zh-CN" altLang="en-US" dirty="0"/>
              <a:t>装作已经跑完业务了，到咖啡店休息</a:t>
            </a:r>
            <a:r>
              <a:rPr lang="ja-JP" altLang="en-US" dirty="0" err="1"/>
              <a:t>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8089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見なかっ</a:t>
            </a:r>
            <a:r>
              <a:rPr lang="ja-JP" altLang="en-US" u="sng" dirty="0"/>
              <a:t>た</a:t>
            </a:r>
            <a:r>
              <a:rPr lang="ja-JP" altLang="en-US" dirty="0"/>
              <a:t>ことにする。</a:t>
            </a:r>
            <a:br>
              <a:rPr lang="en-US" altLang="ja-JP" dirty="0"/>
            </a:br>
            <a:r>
              <a:rPr lang="ja-JP" altLang="en-US" dirty="0"/>
              <a:t>当作没看过</a:t>
            </a:r>
            <a:endParaRPr kumimoji="1" lang="ja-JP" altLang="en-US" dirty="0"/>
          </a:p>
        </p:txBody>
      </p:sp>
      <p:pic>
        <p:nvPicPr>
          <p:cNvPr id="1026" name="Picture 2" descr="C:\Users\akira\Desktop\OIP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20" y="1535525"/>
            <a:ext cx="4860000" cy="34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kira\Desktop\OIP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2" y="3169611"/>
            <a:ext cx="5220000" cy="370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78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请允许我把这些话当作没说过。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この話（はなし）を無（な）かったことにさせてください。</a:t>
            </a:r>
            <a:endParaRPr kumimoji="1" lang="ja-JP" altLang="en-US" dirty="0"/>
          </a:p>
        </p:txBody>
      </p:sp>
      <p:pic>
        <p:nvPicPr>
          <p:cNvPr id="5122" name="Picture 2" descr="C:\Users\akira\Desktop\eyecatch_clos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08920"/>
            <a:ext cx="7020000" cy="394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556792"/>
            <a:ext cx="8136904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6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例外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　私たち、結婚する</a:t>
            </a:r>
            <a:r>
              <a:rPr kumimoji="1" lang="ja-JP" altLang="en-US" u="sng" dirty="0"/>
              <a:t>ことになりました</a:t>
            </a:r>
            <a:r>
              <a:rPr kumimoji="1" lang="ja-JP" altLang="en-US" dirty="0"/>
              <a:t>。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为了避免太突出说话人的主观语气或内心的意志，在某些比较郑重地场合或是委婉地表述自己的个人决定的时候，会用「ことになる」代替本应该用「ことにする」表达的内容。</a:t>
            </a:r>
            <a:endParaRPr kumimoji="1" lang="ja-JP" altLang="en-US" dirty="0"/>
          </a:p>
        </p:txBody>
      </p:sp>
      <p:pic>
        <p:nvPicPr>
          <p:cNvPr id="2050" name="Picture 2" descr="C:\Users\akira\Desktop\fcb86cc9b310e9fa95799501450c695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48" y="3645024"/>
            <a:ext cx="40320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97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听说他考试没合格</a:t>
            </a:r>
            <a:r>
              <a:rPr lang="ja-JP" altLang="en-US" dirty="0" err="1"/>
              <a:t>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彼は試験に落（お）</a:t>
            </a:r>
            <a:r>
              <a:rPr lang="ja-JP" altLang="en-US" dirty="0" err="1"/>
              <a:t>ちたら</a:t>
            </a:r>
            <a:r>
              <a:rPr lang="ja-JP" altLang="en-US" dirty="0"/>
              <a:t>しい。</a:t>
            </a:r>
            <a:endParaRPr kumimoji="1" lang="ja-JP" altLang="en-US" dirty="0"/>
          </a:p>
        </p:txBody>
      </p:sp>
      <p:pic>
        <p:nvPicPr>
          <p:cNvPr id="4098" name="Picture 2" descr="C:\Users\akira\Desktop\15d0c25a5ff00f20782311bc0fdb331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76872"/>
            <a:ext cx="5256000" cy="42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556792"/>
            <a:ext cx="532859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77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他似乎不擅长英语。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彼は英語が苦手（にがて）らしい。</a:t>
            </a:r>
            <a:endParaRPr kumimoji="1" lang="ja-JP" altLang="en-US" dirty="0"/>
          </a:p>
        </p:txBody>
      </p:sp>
      <p:pic>
        <p:nvPicPr>
          <p:cNvPr id="5122" name="Picture 2" descr="C:\Users\akira\Desktop\eyecatch-no-engli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76872"/>
            <a:ext cx="6228000" cy="43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539552" y="1484784"/>
            <a:ext cx="57606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57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周一天气好像很好。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月曜日は天気がよいらしいです。</a:t>
            </a:r>
            <a:endParaRPr kumimoji="1" lang="ja-JP" altLang="en-US" dirty="0"/>
          </a:p>
        </p:txBody>
      </p:sp>
      <p:pic>
        <p:nvPicPr>
          <p:cNvPr id="6146" name="Picture 2" descr="C:\Users\akira\Desktop\k00092d_img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056000" cy="42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539552" y="1484784"/>
            <a:ext cx="57606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601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他好像想要画画。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彼は絵を描（か）きたいらしい。</a:t>
            </a:r>
            <a:endParaRPr kumimoji="1" lang="ja-JP" altLang="en-US" dirty="0"/>
          </a:p>
        </p:txBody>
      </p:sp>
      <p:pic>
        <p:nvPicPr>
          <p:cNvPr id="7170" name="Picture 2" descr="C:\Users\akira\Desktop\bijutsu_gaban_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76872"/>
            <a:ext cx="4356000" cy="43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556792"/>
            <a:ext cx="540060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05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≪らしい≫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ja-JP" altLang="ja-JP" dirty="0"/>
              <a:t>①</a:t>
            </a:r>
            <a:r>
              <a:rPr lang="ja-JP" altLang="en-US" dirty="0"/>
              <a:t>≪好像≫</a:t>
            </a:r>
            <a:endParaRPr lang="en-US" altLang="ja-JP" dirty="0"/>
          </a:p>
          <a:p>
            <a:pPr marL="0" indent="0">
              <a:buNone/>
            </a:pPr>
            <a:r>
              <a:rPr lang="ja-JP" altLang="ja-JP" b="1" dirty="0"/>
              <a:t>　</a:t>
            </a:r>
            <a:r>
              <a:rPr lang="ja-JP" altLang="ja-JP" dirty="0"/>
              <a:t>動詞　通る</a:t>
            </a:r>
          </a:p>
          <a:p>
            <a:pPr marL="0" indent="0">
              <a:buNone/>
            </a:pPr>
            <a:r>
              <a:rPr lang="ja-JP" altLang="ja-JP" dirty="0"/>
              <a:t>　形Ⅰ　おいしい　＋　らしい</a:t>
            </a:r>
          </a:p>
          <a:p>
            <a:pPr marL="0" indent="0">
              <a:buNone/>
            </a:pPr>
            <a:r>
              <a:rPr lang="ja-JP" altLang="ja-JP" dirty="0"/>
              <a:t>　形Ⅱ　静か</a:t>
            </a:r>
            <a:r>
              <a:rPr lang="ja-JP" altLang="ja-JP" strike="dblStrike" dirty="0"/>
              <a:t>だ</a:t>
            </a:r>
            <a:endParaRPr lang="ja-JP" altLang="ja-JP" dirty="0"/>
          </a:p>
          <a:p>
            <a:pPr marL="0" indent="0">
              <a:buNone/>
            </a:pPr>
            <a:r>
              <a:rPr lang="ja-JP" altLang="ja-JP" dirty="0"/>
              <a:t>　名詞　雨</a:t>
            </a:r>
            <a:r>
              <a:rPr lang="ja-JP" altLang="ja-JP" strike="dblStrike" dirty="0"/>
              <a:t>だ</a:t>
            </a:r>
            <a:endParaRPr lang="ja-JP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ja-JP" dirty="0"/>
              <a:t>・隣の家は、電気が消えている。出かけたらしいです。　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ja-JP" dirty="0"/>
              <a:t>・あの店は、おいしいらしい。</a:t>
            </a:r>
            <a:endParaRPr lang="en-US" altLang="ja-JP" dirty="0"/>
          </a:p>
          <a:p>
            <a:pPr marL="0" indent="0">
              <a:buNone/>
            </a:pPr>
            <a:r>
              <a:rPr lang="ja-JP" altLang="ja-JP" dirty="0"/>
              <a:t>②像～的样子</a:t>
            </a:r>
            <a:r>
              <a:rPr lang="en-US" altLang="ja-JP" dirty="0"/>
              <a:t>(</a:t>
            </a:r>
            <a:r>
              <a:rPr lang="ja-JP" altLang="en-US" dirty="0"/>
              <a:t>第</a:t>
            </a:r>
            <a:r>
              <a:rPr lang="en-US" altLang="ja-JP" dirty="0"/>
              <a:t>23</a:t>
            </a:r>
            <a:r>
              <a:rPr lang="ja-JP" altLang="en-US" dirty="0"/>
              <a:t>課</a:t>
            </a:r>
            <a:r>
              <a:rPr lang="en-US" altLang="ja-JP" dirty="0"/>
              <a:t>)</a:t>
            </a:r>
            <a:endParaRPr lang="ja-JP" altLang="ja-JP" dirty="0"/>
          </a:p>
          <a:p>
            <a:pPr marL="0" indent="0">
              <a:buNone/>
            </a:pPr>
            <a:r>
              <a:rPr lang="ja-JP" altLang="ja-JP" dirty="0"/>
              <a:t>　　名詞＋らしい</a:t>
            </a:r>
          </a:p>
          <a:p>
            <a:pPr marL="0" indent="0">
              <a:buNone/>
            </a:pPr>
            <a:r>
              <a:rPr lang="ja-JP" altLang="ja-JP" dirty="0"/>
              <a:t>・あの人は、絶対につらそうな顔を見せない。本当に男らしい人だ。</a:t>
            </a:r>
          </a:p>
          <a:p>
            <a:pPr marL="0" indent="0">
              <a:buNone/>
            </a:pPr>
            <a:r>
              <a:rPr lang="ja-JP" altLang="ja-JP" dirty="0"/>
              <a:t>・あの子は、いつも元気で、子どもらしい、かわいい子だ。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345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1361</Words>
  <Application>Microsoft Office PowerPoint</Application>
  <PresentationFormat>画面に合わせる (4:3)</PresentationFormat>
  <Paragraphs>168</Paragraphs>
  <Slides>49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4" baseType="lpstr">
      <vt:lpstr>MS Gothic</vt:lpstr>
      <vt:lpstr>宋体</vt:lpstr>
      <vt:lpstr>Arial</vt:lpstr>
      <vt:lpstr>Calibri</vt:lpstr>
      <vt:lpstr>Office テーマ</vt:lpstr>
      <vt:lpstr>第24課　　</vt:lpstr>
      <vt:lpstr>×自分で全部判断しなければならない時</vt:lpstr>
      <vt:lpstr>このケーキはおいしそうだ／おいしいようだ／おいしいらしい　  やや 稍微 参考：https://www.jpf.go.jp/j/project/japanese/teach/tsushin/grammar/201012.html</vt:lpstr>
      <vt:lpstr>那个朋友好像要离婚。</vt:lpstr>
      <vt:lpstr>听说他考试没合格。</vt:lpstr>
      <vt:lpstr>他似乎不擅长英语。</vt:lpstr>
      <vt:lpstr>周一天气好像很好。</vt:lpstr>
      <vt:lpstr>他好像想要画画。</vt:lpstr>
      <vt:lpstr>≪らしい≫</vt:lpstr>
      <vt:lpstr>名詞＋らしい 参考：https://language.koolearn.com/20160726/832940.html</vt:lpstr>
      <vt:lpstr>PowerPoint プレゼンテーション</vt:lpstr>
      <vt:lpstr>パンダらしいパンダ</vt:lpstr>
      <vt:lpstr>パンダらしくないパンダ</vt:lpstr>
      <vt:lpstr>　≪ようだ（第22課）・みたいだ（会話）≫</vt:lpstr>
      <vt:lpstr>《ようだ・みたいだ》</vt:lpstr>
      <vt:lpstr>あの人は、女のようです。</vt:lpstr>
      <vt:lpstr>この猫は、おじさんのようです。</vt:lpstr>
      <vt:lpstr>どうやら勝（か）ったようです。 勝つ　赢</vt:lpstr>
      <vt:lpstr>PowerPoint プレゼンテーション</vt:lpstr>
      <vt:lpstr>PowerPoint プレゼンテーション</vt:lpstr>
      <vt:lpstr>PowerPoint プレゼンテーション</vt:lpstr>
      <vt:lpstr>つつある 参考：https://www.xiaohongshu.com/explore/637b7074000000000d02c3d5</vt:lpstr>
      <vt:lpstr>PowerPoint プレゼンテーション</vt:lpstr>
      <vt:lpstr>春になって、池の氷が溶けつつある。 </vt:lpstr>
      <vt:lpstr>◎抽象的な変化（書き言葉） △動作動詞</vt:lpstr>
      <vt:lpstr>常用搭配 参考：https://nani-blog.com/jlpt-grammar-tsutsuaru/</vt:lpstr>
      <vt:lpstr>ビルが、崩れつつある。　 崩（くず）れる　倒塌　</vt:lpstr>
      <vt:lpstr>ビルが、崩れている。</vt:lpstr>
      <vt:lpstr>猫は、眠りつつある。　 眠（ねむ）る　睡着</vt:lpstr>
      <vt:lpstr>猫は、眠っている。</vt:lpstr>
      <vt:lpstr>我变得越来越健康。</vt:lpstr>
      <vt:lpstr>秋天会渐渐变得凉爽。</vt:lpstr>
      <vt:lpstr>她在转变，在进步。</vt:lpstr>
      <vt:lpstr>PowerPoint プレゼンテーション</vt:lpstr>
      <vt:lpstr>PowerPoint プレゼンテーション</vt:lpstr>
      <vt:lpstr>第25課　</vt:lpstr>
      <vt:lpstr>宿題（～9月27日　２３：５９） 学堂に提出</vt:lpstr>
      <vt:lpstr>Ｖ（連体形）ことになる／ことにする 参考：https://www.sigure.tw/learn-japanese/grammar/n4/41.php</vt:lpstr>
      <vt:lpstr>会社の忘年会で出し物をやることになった。  →上司から命令された　     　　 会社の忘年会で出し物をやることにした。 →自分の決定　　　　　　出し物　节目</vt:lpstr>
      <vt:lpstr>アメリカに転勤する（ことになりました／ことにしました）。　転勤　调动工作</vt:lpstr>
      <vt:lpstr>私は、明日から日本語を勉強する（ことになりました／ことにしました）。</vt:lpstr>
      <vt:lpstr>这样下去会辍学吧。</vt:lpstr>
      <vt:lpstr>你住在这间屋。</vt:lpstr>
      <vt:lpstr>想再次拜托您。</vt:lpstr>
      <vt:lpstr>决定买相机。</vt:lpstr>
      <vt:lpstr>【注意】</vt:lpstr>
      <vt:lpstr>見なかったことにする。 当作没看过</vt:lpstr>
      <vt:lpstr>请允许我把这些话当作没说过。</vt:lpstr>
      <vt:lpstr>【例外】　私たち、結婚することになりました。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2024-09-23T10:10:30Z</dcterms:created>
  <dcterms:modified xsi:type="dcterms:W3CDTF">2024-09-23T10:10:39Z</dcterms:modified>
</cp:coreProperties>
</file>